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목차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  <a:p>
            <a:r>
              <a:t>1. 사업 개요</a:t>
            </a:r>
          </a:p>
          <a:p>
            <a:r>
              <a:t>2. 주관기관 정보</a:t>
            </a:r>
          </a:p>
          <a:p>
            <a:r>
              <a:t>3. 추진 과제 세부사항</a:t>
            </a:r>
          </a:p>
          <a:p>
            <a:r>
              <a:t>4. 추진 방식</a:t>
            </a:r>
          </a:p>
          <a:p>
            <a:r>
              <a:t>5. 프로젝트 일정</a:t>
            </a:r>
          </a:p>
          <a:p>
            <a:r>
              <a:t>6. 기관 현황 상세</a:t>
            </a:r>
          </a:p>
          <a:p>
            <a:r>
              <a:t>7. 목표 시스템 상세</a:t>
            </a:r>
          </a:p>
          <a:p>
            <a:r>
              <a:t>8. 국제 협력 측면</a:t>
            </a:r>
          </a:p>
          <a:p>
            <a:r>
              <a:t>9. 현지 파트너십</a:t>
            </a:r>
          </a:p>
          <a:p>
            <a:r>
              <a:t>10. 기술 도입 계획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>
                <a:latin typeface="맑은 고딕"/>
              </a:rPr>
              <a:t>현지 파트너십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200">
                <a:latin typeface="맑은 고딕"/>
              </a:rPr>
              <a:t>바레인 현지 파트너와의 협력은 다음과 같습니다:</a:t>
            </a:r>
          </a:p>
          <a:p>
            <a:r>
              <a:rPr sz="1200">
                <a:latin typeface="맑은 고딕"/>
              </a:rPr>
              <a:t>   - **국제협력단**이 바레인 정부 및 관련 기관들과 긴밀히 협력하여 프로젝트 계획 수립 및 조정 역할 수행.</a:t>
            </a:r>
          </a:p>
          <a:p>
            <a:r>
              <a:rPr sz="1200">
                <a:latin typeface="맑은 고딕"/>
              </a:rPr>
              <a:t>   - **현지 파트너십 강화**를 통해 기술 지원, 인력 교육 등 다양한 형태로 기여하고 있음을 강조합니다.</a:t>
            </a:r>
          </a:p>
          <a:p>
            <a:r>
              <a:rPr sz="1200">
                <a:latin typeface="맑은 고딕"/>
              </a:rPr>
              <a:t>   - 구체적인 협력 활동 예시: 현지 문화 이해를 위한 워크숍 개최, 공동 세미나 참여 등을 통해 상호 이해 증진 및 공동 목표 설정에 힘씀.</a:t>
            </a:r>
          </a:p>
        </p:txBody>
      </p:sp>
      <p:pic>
        <p:nvPicPr>
          <p:cNvPr id="4" name="Picture 3" descr="page_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371600"/>
            <a:ext cx="2743200" cy="19409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>
                <a:latin typeface="맑은 고딕"/>
              </a:rPr>
              <a:t>기술 도입 계획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200">
                <a:latin typeface="맑은 고딕"/>
              </a:rPr>
              <a:t>1. **추진과제** 중에서 기술 인프라 구축 부분을 살펴보면, 효율적인 데이터 관리 및 분석 시스템 도입 계획이 명시되어 있습니다. 예를 들어, 클라우드 기반의 건강정보 플랫폼이나 빅데이터 분석 도구 등이 고려될 수 있으며, 이러한 기술들은 데이터 접근성 향상과 신속한 의사결정 지원을 위해 필요합니다. 현지 환경과 바레인의 디지털 전환 목표에 부합하도록 맞춤형 솔루션이 선택될 예정입니다.</a:t>
            </a:r>
          </a:p>
        </p:txBody>
      </p:sp>
      <p:pic>
        <p:nvPicPr>
          <p:cNvPr id="4" name="Picture 3" descr="page_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371600"/>
            <a:ext cx="2743200" cy="19409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>
                <a:latin typeface="맑은 고딕"/>
              </a:rPr>
              <a:t>사업 개요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200">
                <a:latin typeface="맑은 고딕"/>
              </a:rPr>
              <a:t>1. **사업 개요**</a:t>
            </a:r>
          </a:p>
          <a:p>
            <a:r>
              <a:rPr sz="1200">
                <a:latin typeface="맑은 고딕"/>
              </a:rPr>
              <a:t>   - 가. 추진배경: 바레인 정부와 국제 사회는 건강보험 시스템 구축이 시급하다는 인식을 공유하고 있습니다. 기존 인프라가 미흡한 상황에서 효율적이고 공정한 보험 체계를 도입함으로써 국민의 의료 접근성을 향상시키고 국가 경제 발전에 기여하고자 합니다.</a:t>
            </a:r>
          </a:p>
          <a:p>
            <a:r>
              <a:rPr sz="1200">
                <a:latin typeface="맑은 고딕"/>
              </a:rPr>
              <a:t>   - 나. 추진목표: 건강보험 심사평가원은 바레인 정부와 협력하여, </a:t>
            </a:r>
          </a:p>
          <a:p>
            <a:r>
              <a:rPr sz="1200">
                <a:latin typeface="맑은 고딕"/>
              </a:rPr>
              <a:t>      * **체계적인 건강보험 시스템 구축**: 국제 표준을 준수하면서도 현지 상황에 맞는 시스템 설계 및 구현.</a:t>
            </a:r>
          </a:p>
          <a:p>
            <a:r>
              <a:rPr sz="1200">
                <a:latin typeface="맑은 고딕"/>
              </a:rPr>
              <a:t>      * **의료 서비스 질 향상**: 보험 혜택의 공정성과 의료 서비스 품질 강화를 목표로 함.</a:t>
            </a:r>
          </a:p>
          <a:p>
            <a:r>
              <a:rPr sz="1200">
                <a:latin typeface="맑은 고딕"/>
              </a:rPr>
              <a:t>      * **운영 효율성 제고**: 장기적으로 바레인의 건강보험 관리 능력을 향상시키고 지속 가능한 시스템 구축을 추구함.</a:t>
            </a:r>
          </a:p>
          <a:p/>
          <a:p>
            <a:r>
              <a:rPr sz="1200">
                <a:latin typeface="맑은 고딕"/>
              </a:rPr>
              <a:t>Q: 프로젝트를 실행하기 위해 어떤 주요 단계와 과제가 포함되어 있나요?</a:t>
            </a:r>
          </a:p>
          <a:p>
            <a:r>
              <a:rPr sz="1200">
                <a:latin typeface="맑은 고딕"/>
              </a:rPr>
              <a:t>A: 1. **추진과제**</a:t>
            </a:r>
          </a:p>
          <a:p>
            <a:r>
              <a:rPr sz="1200">
                <a:latin typeface="맑은 고딕"/>
              </a:rPr>
              <a:t>   - 가. 국제 표준 준수 및 현지화 전략: ISO 등의 국제 표준 도입 후 현지 특성에 맞게 적응하는 방안 모색.</a:t>
            </a:r>
          </a:p>
          <a:p>
            <a:r>
              <a:rPr sz="1200">
                <a:latin typeface="맑은 고딕"/>
              </a:rPr>
              <a:t>     * 단계별 목표: 국제 표준 교육 프로그램 운영, 현지</a:t>
            </a:r>
          </a:p>
        </p:txBody>
      </p:sp>
      <p:pic>
        <p:nvPicPr>
          <p:cNvPr id="4" name="Picture 3" descr="p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371600"/>
            <a:ext cx="2743200" cy="19409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>
                <a:latin typeface="맑은 고딕"/>
              </a:rPr>
              <a:t>주관기관 정보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200">
                <a:latin typeface="맑은 고딕"/>
              </a:rPr>
              <a:t>정답: 주관기관은 **건강보험심사평가원**입니다. 구체적인 책임자들은 다음과 같습니다:</a:t>
            </a:r>
          </a:p>
          <a:p>
            <a:r>
              <a:rPr sz="1200">
                <a:latin typeface="맑은 고딕"/>
              </a:rPr>
              <a:t>- **이광형 팀장**: 국제협력개발팀을 담당하며 전화번호는 **033)739-1735** 입니다.</a:t>
            </a:r>
          </a:p>
          <a:p>
            <a:r>
              <a:rPr sz="1200">
                <a:latin typeface="맑은 고딕"/>
              </a:rPr>
              <a:t>- **장종문 차장**: 전화번호는 **033)739-1714** 입니다.</a:t>
            </a:r>
          </a:p>
          <a:p>
            <a:r>
              <a:rPr sz="1200">
                <a:latin typeface="맑은 고딕"/>
              </a:rPr>
              <a:t>- **이훈호 팀장** (바레인 해외사업 추진팀): 전화번호는 **033)739-1739** 입니다.</a:t>
            </a:r>
          </a:p>
          <a:p>
            <a:r>
              <a:rPr sz="1200">
                <a:latin typeface="맑은 고딕"/>
              </a:rPr>
              <a:t>- **신현석 차장** (바레인 해외사업 추진팀): 전화번호는 **033)739-1719** 입니다.</a:t>
            </a:r>
          </a:p>
        </p:txBody>
      </p:sp>
      <p:pic>
        <p:nvPicPr>
          <p:cNvPr id="4" name="Picture 3" descr="p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371600"/>
            <a:ext cx="2743200" cy="19409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>
                <a:latin typeface="맑은 고딕"/>
              </a:rPr>
              <a:t>추진 과제 세부사항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200">
                <a:latin typeface="맑은 고딕"/>
              </a:rPr>
              <a:t>1. **추진과제**</a:t>
            </a:r>
          </a:p>
          <a:p>
            <a:r>
              <a:rPr sz="1200">
                <a:latin typeface="맑은 고딕"/>
              </a:rPr>
              <a:t>     - 가. **국제 표준 준수 및 현지화 전략**: 바레인의 문화와 법률 환경에 맞춘 시스템 설계 및 구현. 국제 기준과 바레인 규제를 동시에 충족시키기 위한 맞춤형 접근 방식 필요.</a:t>
            </a:r>
          </a:p>
          <a:p>
            <a:r>
              <a:rPr sz="1200">
                <a:latin typeface="맑은 고딕"/>
              </a:rPr>
              <a:t>       예시 Q&amp;A: </a:t>
            </a:r>
          </a:p>
          <a:p>
            <a:r>
              <a:rPr sz="1200">
                <a:latin typeface="맑은 고딕"/>
              </a:rPr>
              <a:t>         Q: 바레인 건강보험 시스템 구축 프로젝트에서 가장 중요한 추진 과제 중 하나는 무엇인가요?</a:t>
            </a:r>
          </a:p>
          <a:p>
            <a:r>
              <a:rPr sz="1200">
                <a:latin typeface="맑은 고딕"/>
              </a:rPr>
              <a:t>          A: **국제 표준 준수와 현지화 전략**이 핵심입니다. 이는 국제적인 품질 기준과 바레인의 특수한 법률 및 규제 환경 사이에서 균형을 이루는 것을 목표로 합니다. 이를 통해 시스템은 효율성과 적합성을 동시에 갖추게 됩니다.</a:t>
            </a:r>
          </a:p>
        </p:txBody>
      </p:sp>
      <p:pic>
        <p:nvPicPr>
          <p:cNvPr id="4" name="Picture 3" descr="page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371600"/>
            <a:ext cx="2743200" cy="19409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>
                <a:latin typeface="맑은 고딕"/>
              </a:rPr>
              <a:t>추진 방식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200">
                <a:latin typeface="맑은 고딕"/>
              </a:rPr>
              <a:t>1. **추진방식**</a:t>
            </a:r>
          </a:p>
          <a:p>
            <a:r>
              <a:rPr sz="1200">
                <a:latin typeface="맑은 고딕"/>
              </a:rPr>
              <a:t>     - **협력 모델**: 국제협력단은 프로젝트 전반에 걸쳐 핵심적인 역할을 맡습니다. 바레인 현지 파트너와의 긴밀한 협력을 통해 프로젝트를 추진하며, 각 단계별로 다음과 같은 주요 관리자 및 팀 구조를 가지고 있습니다:</a:t>
            </a:r>
          </a:p>
          <a:p>
            <a:r>
              <a:rPr sz="1200">
                <a:latin typeface="맑은 고딕"/>
              </a:rPr>
              <a:t>       - **프로젝트 매니저**: 프로젝트 전체의 진행 상황 관리 및 조정 역할을 담당합니다. 국제협력단 내에서 프로젝트 매니저가 배치되어 모든 활동을 조율하고 문제 해결에 초점을 맞춥니다.</a:t>
            </a:r>
          </a:p>
          <a:p>
            <a:r>
              <a:rPr sz="1200">
                <a:latin typeface="맑은 고딕"/>
              </a:rPr>
              <a:t>       - **기술 전문가 팀**: 바레인 현지 파트너와 함께 기술 도입 및 시스템 통합 작업을 수행하며, 필요한 경우 외부 전문가들과의 협업도 진행합니다. 이 팀은 기술적인 측면에서 프로젝트를 주도합니다.</a:t>
            </a:r>
          </a:p>
          <a:p>
            <a:r>
              <a:rPr sz="1200">
                <a:latin typeface="맑은 고딕"/>
              </a:rPr>
              <a:t>       - **교육 및 훈련 팀**: 현지 의료 인력 및 관리자들에게 새로운 시스템 사용법 교육 및 역량 강화 프로그램을 제공합니다. 이 팀은 프로젝트의 인적 자원 관리와 관련된 주요 역할을 담당합니다.</a:t>
            </a:r>
          </a:p>
          <a:p>
            <a:r>
              <a:rPr sz="1200">
                <a:latin typeface="맑은 고딕"/>
              </a:rPr>
              <a:t>     - **프로젝트 관리 프레임워크**: 각 단계별로 명확한 목표 설정과 마일스톤 설정이 이루어져 있으며, 정기적인 진행 상황 보고 및 평가 회의를 통해 프로젝트의</a:t>
            </a:r>
          </a:p>
        </p:txBody>
      </p:sp>
      <p:pic>
        <p:nvPicPr>
          <p:cNvPr id="4" name="Picture 3" descr="page_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371600"/>
            <a:ext cx="2743200" cy="19409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>
                <a:latin typeface="맑은 고딕"/>
              </a:rPr>
              <a:t>프로젝트 일정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200">
                <a:latin typeface="맑은 고딕"/>
              </a:rPr>
              <a:t>1. **추진일정**</a:t>
            </a:r>
          </a:p>
          <a:p>
            <a:r>
              <a:rPr sz="1200">
                <a:latin typeface="맑은 고딕"/>
              </a:rPr>
              <a:t>   - **단계 1: 기획 및 준비 (2017년 7월 ~ 2018년 초)**</a:t>
            </a:r>
          </a:p>
          <a:p>
            <a:r>
              <a:rPr sz="1200">
                <a:latin typeface="맑은 고딕"/>
              </a:rPr>
              <a:t>     - 초기 조사 및 현지 분석</a:t>
            </a:r>
          </a:p>
          <a:p>
            <a:r>
              <a:rPr sz="1200">
                <a:latin typeface="맑은 고딕"/>
              </a:rPr>
              <a:t>     - 국제협력단과의 협약 체결</a:t>
            </a:r>
          </a:p>
          <a:p>
            <a:r>
              <a:rPr sz="1200">
                <a:latin typeface="맑은 고딕"/>
              </a:rPr>
              <a:t>     - 프로젝트 팀 구성 및 교육 시작</a:t>
            </a:r>
          </a:p>
          <a:p>
            <a:r>
              <a:rPr sz="1200">
                <a:latin typeface="맑은 고딕"/>
              </a:rPr>
              <a:t>   - **단계 2: 시스템 구축 및 인프라 구축 (2018년 중반 ~ 하반기)**</a:t>
            </a:r>
          </a:p>
          <a:p>
            <a:r>
              <a:rPr sz="1200">
                <a:latin typeface="맑은 고딕"/>
              </a:rPr>
              <a:t>     - 기술 도입 및 시스템 통합 계획 수립</a:t>
            </a:r>
          </a:p>
          <a:p>
            <a:r>
              <a:rPr sz="1200">
                <a:latin typeface="맑은 고딕"/>
              </a:rPr>
              <a:t>     - 현지 파트너와의 협력 강화를 통한 인프라 구축</a:t>
            </a:r>
          </a:p>
          <a:p>
            <a:r>
              <a:rPr sz="1200">
                <a:latin typeface="맑은 고딕"/>
              </a:rPr>
              <a:t>     - 핵심 기능 구현 및 테스트</a:t>
            </a:r>
          </a:p>
          <a:p>
            <a:r>
              <a:rPr sz="1200">
                <a:latin typeface="맑은 고딕"/>
              </a:rPr>
              <a:t>   - **단계 3: 인력 양성 및 교육 (2019년 상반기 ~ 하반기)**</a:t>
            </a:r>
          </a:p>
          <a:p>
            <a:r>
              <a:rPr sz="1200">
                <a:latin typeface="맑은 고딕"/>
              </a:rPr>
              <a:t>     - 현지 의료진 및 관리자 교육 프로그램 운영</a:t>
            </a:r>
          </a:p>
          <a:p>
            <a:r>
              <a:rPr sz="1200">
                <a:latin typeface="맑은 고딕"/>
              </a:rPr>
              <a:t>     - 지속적인 역량 강화 훈련 제공</a:t>
            </a:r>
          </a:p>
          <a:p>
            <a:r>
              <a:rPr sz="1200">
                <a:latin typeface="맑은 고딕"/>
              </a:rPr>
              <a:t>   - **단계 4: 시스템 가동 및 평가 (2020년 초)**</a:t>
            </a:r>
          </a:p>
          <a:p>
            <a:r>
              <a:rPr sz="1200">
                <a:latin typeface="맑은 고딕"/>
              </a:rPr>
              <a:t>     - 전체 시스템 최종 가동 준비 및 테스트</a:t>
            </a:r>
          </a:p>
          <a:p>
            <a:r>
              <a:rPr sz="1200">
                <a:latin typeface="맑은 고딕"/>
              </a:rPr>
              <a:t>     - 초기 성과 평가 및 피드백 수렴</a:t>
            </a:r>
          </a:p>
          <a:p>
            <a:r>
              <a:rPr sz="1200">
                <a:latin typeface="맑은 고딕"/>
              </a:rPr>
              <a:t>     - 필요한 조정 및 개선 작업</a:t>
            </a:r>
          </a:p>
          <a:p>
            <a:r>
              <a:rPr sz="1200">
                <a:latin typeface="맑은 고딕"/>
              </a:rPr>
              <a:t>   - **단계 5: 지속 관리 및 지원 (2020년 이후)**</a:t>
            </a:r>
          </a:p>
          <a:p>
            <a:r>
              <a:rPr sz="1200">
                <a:latin typeface="맑은 고딕"/>
              </a:rPr>
              <a:t>     - 정기적인 유지보수 및 업그레이드 계획 수립</a:t>
            </a:r>
          </a:p>
          <a:p>
            <a:r>
              <a:rPr sz="1200">
                <a:latin typeface="맑은 고딕"/>
              </a:rPr>
              <a:t>     - 지속적인 모니터링 및 문제 해결 지원</a:t>
            </a:r>
          </a:p>
        </p:txBody>
      </p:sp>
      <p:pic>
        <p:nvPicPr>
          <p:cNvPr id="4" name="Picture 3" descr="page_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371600"/>
            <a:ext cx="2743200" cy="19409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>
                <a:latin typeface="맑은 고딕"/>
              </a:rPr>
              <a:t>기관 현황 상세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200">
                <a:latin typeface="맑은 고딕"/>
              </a:rPr>
              <a:t>1. **기관 현황**</a:t>
            </a:r>
          </a:p>
          <a:p>
            <a:r>
              <a:rPr sz="1200">
                <a:latin typeface="맑은 고딕"/>
              </a:rPr>
              <a:t>   - 가. 업무현황: 건강보험심사평가원의 주요 임무와 역할. 예를 들어, 심사평가 및 정책 개발 등 주요 활동 내용을 요약하여 제공합니다.</a:t>
            </a:r>
          </a:p>
          <a:p>
            <a:r>
              <a:rPr sz="1200">
                <a:latin typeface="맑은 고딕"/>
              </a:rPr>
              <a:t>     나. 정보시스템 현황: 현재 운영 중인 시스템의 종류와 기능에 대해 상세히 기술합니다. 이는 평가 데이터베이스 관리 시스템(예: CERVE), 전자건강기록 시스템, 심사평가 플랫폼 등이 포함될 수 있습니다.</a:t>
            </a:r>
          </a:p>
          <a:p>
            <a:r>
              <a:rPr sz="1200">
                <a:latin typeface="맑은 고딕"/>
              </a:rPr>
              <a:t>     다. 참고 사항: 건강보험심사평가원과 관련 기관들 간의 협력 상황 및 향후 계획을 강조합니다. 예를 들어, 국제적인 벤치마킹 사례나 유사 프로젝트 참여 경험 등에 대해 언급할 수 있습니다.</a:t>
            </a:r>
          </a:p>
        </p:txBody>
      </p:sp>
      <p:pic>
        <p:nvPicPr>
          <p:cNvPr id="4" name="Picture 3" descr="page_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371600"/>
            <a:ext cx="2743200" cy="19409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>
                <a:latin typeface="맑은 고딕"/>
              </a:rPr>
              <a:t>목표 시스템 상세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200">
                <a:latin typeface="맑은 고딕"/>
              </a:rPr>
              <a:t>1. **목표시스템**</a:t>
            </a:r>
          </a:p>
          <a:p>
            <a:r>
              <a:rPr sz="1200">
                <a:latin typeface="맑은 고딕"/>
              </a:rPr>
              <a:t>   - 가. 핵심 특징: </a:t>
            </a:r>
          </a:p>
          <a:p>
            <a:r>
              <a:rPr sz="1200">
                <a:latin typeface="맑은 고딕"/>
              </a:rPr>
              <a:t>     - 국제 표준 준수 (예: ICD-10, CPT 등)를 통한 글로벌 호환성 확보.</a:t>
            </a:r>
          </a:p>
          <a:p>
            <a:r>
              <a:rPr sz="1200">
                <a:latin typeface="맑은 고딕"/>
              </a:rPr>
              <a:t>     - 현지화된 사용자 인터페이스와 기능으로 바레인의 특성 반영.</a:t>
            </a:r>
          </a:p>
          <a:p>
            <a:r>
              <a:rPr sz="1200">
                <a:latin typeface="맑은 고딕"/>
              </a:rPr>
              <a:t>     - 데이터 보안 및 프라이버시 강화 시스템 구축.</a:t>
            </a:r>
          </a:p>
          <a:p>
            <a:r>
              <a:rPr sz="1200">
                <a:latin typeface="맑은 고딕"/>
              </a:rPr>
              <a:t>     - 유연한 확장성 및 지속적인 업데이트 기반 인프라 구축.</a:t>
            </a:r>
          </a:p>
        </p:txBody>
      </p:sp>
      <p:pic>
        <p:nvPicPr>
          <p:cNvPr id="4" name="Picture 3" descr="page_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371600"/>
            <a:ext cx="2743200" cy="19409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1800">
                <a:latin typeface="맑은 고딕"/>
              </a:rPr>
              <a:t>국제 협력 측면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1200">
                <a:latin typeface="맑은 고딕"/>
              </a:rPr>
              <a:t>국제협력단은 다음과 같은 역할을 수행하고 있습니다:</a:t>
            </a:r>
          </a:p>
          <a:p>
            <a:r>
              <a:rPr sz="1200">
                <a:latin typeface="맑은 고딕"/>
              </a:rPr>
              <a:t>   - **국제 협력의 역할**:</a:t>
            </a:r>
          </a:p>
          <a:p>
            <a:r>
              <a:rPr sz="1200">
                <a:latin typeface="맑은 고딕"/>
              </a:rPr>
              <a:t>     1. **기술 및 지식 공유**: 한국의 선진 건강보험 시스템 운영 노하우와 최신 기술 도입 지원.</a:t>
            </a:r>
          </a:p>
          <a:p>
            <a:r>
              <a:rPr sz="1200">
                <a:latin typeface="맑은 고딕"/>
              </a:rPr>
              <a:t>     2. **현지 파트너십 구축**: 바레인 현지 기관들과 긴밀한 협력 네트워크 형성으로 시스템 적응성 향상.</a:t>
            </a:r>
          </a:p>
          <a:p>
            <a:r>
              <a:rPr sz="1200">
                <a:latin typeface="맑은 고딕"/>
              </a:rPr>
              <a:t>     3. **정책 자문**: 국제적 관점에서의 정책 제안 및 개선 방향 제시.</a:t>
            </a:r>
          </a:p>
          <a:p>
            <a:r>
              <a:rPr sz="1200">
                <a:latin typeface="맑은 고딕"/>
              </a:rPr>
              <a:t>   - **기대 효과**:</a:t>
            </a:r>
          </a:p>
          <a:p>
            <a:r>
              <a:rPr sz="1200">
                <a:latin typeface="맑은 고딕"/>
              </a:rPr>
              <a:t>     1. **효율성 증대**: 선진 기술 도입을 통한 건강보험 처리 속도 및 정확도 향상.</a:t>
            </a:r>
          </a:p>
          <a:p>
            <a:r>
              <a:rPr sz="1200">
                <a:latin typeface="맑은 고딕"/>
              </a:rPr>
              <a:t>     2. **지속가능한 시스템 구축**: 현지 파트너와의 협력으로 장기적인 운영 안정성 확보.</a:t>
            </a:r>
          </a:p>
          <a:p>
            <a:r>
              <a:rPr sz="1200">
                <a:latin typeface="맑은 고딕"/>
              </a:rPr>
              <a:t>     3. **국제 표준 준수**: 글로벌 보건 표준에 맞춘 체계적이고 투명한 관리 시스템 구축.</a:t>
            </a:r>
          </a:p>
        </p:txBody>
      </p:sp>
      <p:pic>
        <p:nvPicPr>
          <p:cNvPr id="4" name="Picture 3" descr="page_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1371600"/>
            <a:ext cx="2743200" cy="19409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